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4" r:id="rId4"/>
    <p:sldId id="265" r:id="rId5"/>
    <p:sldId id="271" r:id="rId6"/>
    <p:sldId id="266" r:id="rId7"/>
    <p:sldId id="269" r:id="rId8"/>
    <p:sldId id="270" r:id="rId9"/>
    <p:sldId id="267" r:id="rId10"/>
    <p:sldId id="268" r:id="rId11"/>
    <p:sldId id="258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369BB-C4DA-4795-8B2F-5CAD1C490D71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1BA2A-8F50-4150-9D85-DFDD36085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9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많고 편해서</a:t>
            </a:r>
            <a:r>
              <a:rPr lang="en-US" altLang="ko-KR"/>
              <a:t>.”</a:t>
            </a:r>
            <a:r>
              <a:rPr lang="ko-KR" altLang="en-US"/>
              <a:t> 정말 많을까</a:t>
            </a:r>
            <a:r>
              <a:rPr lang="en-US" altLang="ko-KR"/>
              <a:t>?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1BA2A-8F50-4150-9D85-DFDD360851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1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점포 이름이랑 군구 짜르고</a:t>
            </a:r>
            <a:r>
              <a:rPr lang="en-US" altLang="ko-KR"/>
              <a:t>, </a:t>
            </a:r>
            <a:r>
              <a:rPr lang="ko-KR" altLang="en-US"/>
              <a:t>시도별로 데이터 값을 변환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1BA2A-8F50-4150-9D85-DFDD360851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08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이렇게 보니깐 서울에 많이 몰려있는 것같다 </a:t>
            </a:r>
            <a:r>
              <a:rPr lang="en-US" altLang="ko-KR"/>
              <a:t>10000</a:t>
            </a:r>
            <a:r>
              <a:rPr lang="ko-KR" altLang="en-US"/>
              <a:t>명당 매장수가 서울이 제일 많고 제일 적은곳이 전남이다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1BA2A-8F50-4150-9D85-DFDD360851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2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E1BA2A-8F50-4150-9D85-DFDD360851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EF960-2688-43FE-A88C-ACF1AE369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A82D9E-210A-4CA3-BD51-ABFDD2892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30D87-13A7-4563-A3F8-D47E2581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71D91-A6A9-4F30-A1E8-A77E9D81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0DCBB-8A47-4986-B909-B33762AC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3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FE5BD-059B-473D-88B4-C19F449F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B006FC-E0E1-4A82-862E-1D0A5FEB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84F45C-52E8-4C6C-A4D6-1D4E6205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AD5F7-4092-4918-9FA4-FEB5ED9B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762AF9-384C-484D-9231-9C64CD7E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5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87F586-A2C4-467C-931E-B633597AF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43112B-A2C2-4C32-A289-ABC0FD7E6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2AD31-DE16-4394-9CB9-9E24C7F7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C92CE-B495-418E-B126-5F5E88DDE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BF68E-3FC8-41C5-9F16-7A34B7DD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9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3EC9A-2FE2-48FB-A902-57D81C1E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7B6BE-E73C-48C1-A006-A919F24A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7A1F6-148B-4A83-80CD-8F35107C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7B831-953F-422D-891A-6E2218B7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DE57A-B0CB-4F96-B51D-3F5D07EF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6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1D0D0-6A5B-46FA-A7C8-369FA9B1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818EF-030C-42A7-B5B3-0478884CC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156A9-995C-4608-9807-1DCA82A8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513EB-C256-4D14-B857-F8FD3A63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E18B7-325E-42FA-AF6E-CED1AE1D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3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247E6-295D-43E2-927B-E03D7DA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D5030-4F8D-4E9C-ACAD-AD83EF31C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186CD7-0DF5-4CD8-812E-4CA87D34C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93984-5D3F-4383-BFC3-B241E289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0FC86-3D9F-4116-ACD0-054A39B5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96582C-0660-44C1-A8E5-968B72F3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1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1200B-5ED6-45AD-BDCE-136DB9D6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07C4D-1640-4CE4-811B-EBDEA4DDE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23146-AF81-4B5F-8913-97FCD4E5D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0D1CEF-A532-4D4A-99B4-68387192E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19A5F-1428-4127-8379-E9F05CA39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4F1257-8971-4721-AA1C-0CE86334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E10AFE-885F-4B0E-8658-711EAA26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87A962-F091-466A-B4AD-E5D4B6DC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2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5310B-8F77-4710-B625-C9A25B8F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D88064-2875-4D8F-9B09-7A4F5B29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698110-5C00-4DA1-A045-BCB84C67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F10FC5-DA10-4029-81FF-291B44DC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8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F9FD0-EA0C-4CAB-9CC4-E0D3348A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FFB9CF-E4BB-49A9-88CE-29E59E1F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3DCEA-6ED7-401E-887E-156ADFF8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7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08668-9ABE-422F-A102-F65B3F708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EE7C8-C664-43DF-8942-26EF58D25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CDEAEB-778B-4400-907C-ECD376C3C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576C4-7D12-45CE-A43C-3AA1A644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4FCB5E-CDCD-42DB-9CB5-94656DDE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57D0A-E08D-4E0E-B298-0340F97A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5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0B2E-2E6A-4E75-BB26-684EC4D2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E3ADE6-D60C-44E0-8B21-2342135C5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70E2E-C310-431C-95E1-BACE2458A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EB49A-14AF-409B-88CF-BC6CA68D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AB7116-84C3-4AF8-A2E9-E744821A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11A03-9B60-476A-80C8-136C051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9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038067-4A10-4188-AEF4-FDD1C4739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8CCD-1188-4E92-B245-ADF7D68E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A9346-2A51-45F7-AB35-A1F588AC6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37E7-BA3D-40FD-81AC-531E73F9BE5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19601-5A92-4589-B718-74B00A6FA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F3036-0E18-43B1-9370-A233763E2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6C31A-DB62-4F55-A952-87C3B49DA5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bw-gihub/crawling/blob/master/starbucks.py" TargetMode="External"/><Relationship Id="rId2" Type="http://schemas.openxmlformats.org/officeDocument/2006/relationships/hyperlink" Target="https://github.com/yoonbw-gihub/crawling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스타벅스 웨이: 초격차 브랜드로 탈바꿈하고 싶다면 - PUBLY">
            <a:extLst>
              <a:ext uri="{FF2B5EF4-FFF2-40B4-BE49-F238E27FC236}">
                <a16:creationId xmlns:a16="http://schemas.microsoft.com/office/drawing/2014/main" id="{92F4B566-0E14-485E-9A5C-C211969A5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29203" b="9092"/>
          <a:stretch/>
        </p:blipFill>
        <p:spPr bwMode="auto">
          <a:xfrm>
            <a:off x="350501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6B1CC7-8750-4437-A408-C64C40C05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7123546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/>
              <a:t>스타벅스 매장의 개수와</a:t>
            </a:r>
            <a:br>
              <a:rPr lang="en-US" altLang="ko-KR" sz="4400"/>
            </a:br>
            <a:r>
              <a:rPr lang="ko-KR" altLang="en-US" sz="4400"/>
              <a:t>소득</a:t>
            </a:r>
            <a:r>
              <a:rPr lang="en-US" altLang="ko-KR" sz="4400"/>
              <a:t>/</a:t>
            </a:r>
            <a:r>
              <a:rPr lang="ko-KR" altLang="en-US" sz="4400"/>
              <a:t>인구수 사이의 관계성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08210-5FF1-430C-8767-E7B71660D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/>
              <a:t>2021042042 </a:t>
            </a:r>
            <a:r>
              <a:rPr lang="ko-KR" altLang="en-US" sz="2000"/>
              <a:t>허주영</a:t>
            </a:r>
            <a:endParaRPr lang="en-US" altLang="ko-KR" sz="2000"/>
          </a:p>
          <a:p>
            <a:pPr algn="l"/>
            <a:endParaRPr lang="en-US" altLang="ko-KR" sz="2000"/>
          </a:p>
          <a:p>
            <a:pPr algn="l"/>
            <a:r>
              <a:rPr lang="ko-KR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오픈소스</a:t>
            </a:r>
            <a:r>
              <a:rPr lang="en-US" altLang="ko-KR" sz="1800">
                <a:solidFill>
                  <a:schemeClr val="tx1">
                    <a:lumMod val="50000"/>
                    <a:lumOff val="50000"/>
                  </a:schemeClr>
                </a:solidFill>
              </a:rPr>
              <a:t>SW</a:t>
            </a:r>
            <a:r>
              <a:rPr lang="ko-KR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이해와실습</a:t>
            </a:r>
            <a:endParaRPr lang="en-US" altLang="ko-KR" sz="18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lang="en-US" altLang="ko-KR" sz="2000"/>
          </a:p>
          <a:p>
            <a:pPr algn="l"/>
            <a:endParaRPr lang="ko-KR" altLang="en-US" sz="20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669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FC79AB3-F15C-4282-A39A-665714E2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ko-KR" altLang="en-US" sz="3600"/>
              <a:t>궁금하던 데이터를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FE80B8-ABEA-4F05-8CD5-9F1F56A4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53" y="1753144"/>
            <a:ext cx="3967998" cy="423202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D8C70D-49D6-4360-AD78-8ADC9226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988559"/>
            <a:ext cx="7415868" cy="37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1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EDAB4-4374-4715-90AB-8390E132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/>
              <a:t>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1F820-1425-4C72-928C-9FECD6D7E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전남에는 </a:t>
            </a:r>
            <a:r>
              <a:rPr lang="en-US" altLang="ko-KR"/>
              <a:t>1833864</a:t>
            </a:r>
            <a:r>
              <a:rPr lang="ko-KR" altLang="en-US"/>
              <a:t>명이 살고있지만 스타벅스 매장은 </a:t>
            </a:r>
            <a:r>
              <a:rPr lang="en-US" altLang="ko-KR"/>
              <a:t>24</a:t>
            </a:r>
            <a:r>
              <a:rPr lang="ko-KR" altLang="en-US"/>
              <a:t>개 뿐</a:t>
            </a:r>
            <a:endParaRPr lang="en-US" altLang="ko-KR"/>
          </a:p>
          <a:p>
            <a:r>
              <a:rPr lang="ko-KR" altLang="en-US"/>
              <a:t>강남에는 </a:t>
            </a:r>
            <a:r>
              <a:rPr lang="en-US" altLang="ko-KR"/>
              <a:t>533557</a:t>
            </a:r>
            <a:r>
              <a:rPr lang="ko-KR" altLang="en-US"/>
              <a:t>명이 살고있지만 스타벅스 매장이 </a:t>
            </a:r>
            <a:r>
              <a:rPr lang="en-US" altLang="ko-KR"/>
              <a:t>87</a:t>
            </a:r>
            <a:r>
              <a:rPr lang="ko-KR" altLang="en-US"/>
              <a:t>개나 됌</a:t>
            </a:r>
            <a:endParaRPr lang="en-US" altLang="ko-KR"/>
          </a:p>
          <a:p>
            <a:r>
              <a:rPr lang="ko-KR" altLang="en-US"/>
              <a:t>면적에 따른 매장 개수를 따져본다면 그 차이는 더 명확했다</a:t>
            </a:r>
            <a:r>
              <a:rPr lang="en-US" altLang="ko-KR"/>
              <a:t>.</a:t>
            </a:r>
            <a:r>
              <a:rPr lang="ko-KR" altLang="en-US"/>
              <a:t> 전남이 가장 적다</a:t>
            </a:r>
            <a:r>
              <a:rPr lang="en-US" altLang="ko-KR"/>
              <a:t>. </a:t>
            </a:r>
            <a:r>
              <a:rPr lang="ko-KR" altLang="en-US"/>
              <a:t>서울은 전국 평균의 </a:t>
            </a:r>
            <a:r>
              <a:rPr lang="en-US" altLang="ko-KR"/>
              <a:t>57.85</a:t>
            </a:r>
            <a:r>
              <a:rPr lang="ko-KR" altLang="en-US"/>
              <a:t>배 많다</a:t>
            </a:r>
            <a:r>
              <a:rPr lang="en-US" altLang="ko-KR"/>
              <a:t>.</a:t>
            </a:r>
          </a:p>
          <a:p>
            <a:r>
              <a:rPr lang="ko-KR" altLang="en-US"/>
              <a:t>통계적으로 봤을때는 전남에 매장 내면 잘됄거같다 </a:t>
            </a:r>
            <a:r>
              <a:rPr lang="en-US" altLang="ko-KR"/>
              <a:t>1</a:t>
            </a:r>
            <a:r>
              <a:rPr lang="ko-KR" altLang="en-US"/>
              <a:t>개당 지역 소득도 그렇고 매장 </a:t>
            </a:r>
            <a:r>
              <a:rPr lang="en-US" altLang="ko-KR"/>
              <a:t>1</a:t>
            </a:r>
            <a:r>
              <a:rPr lang="ko-KR" altLang="en-US"/>
              <a:t>개당 인구수도 그렇고</a:t>
            </a:r>
            <a:endParaRPr lang="en-US" altLang="ko-KR"/>
          </a:p>
          <a:p>
            <a:r>
              <a:rPr lang="ko-KR" altLang="en-US"/>
              <a:t>근데 서울에는 사람의 밀집도가 높은 반면에 전남은 그렇지 않아서 그런거같다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805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3484D-B4BD-4CE0-8DC6-BC0DDAC3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/>
              <a:t>고찰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43198-B2B8-46F3-AC14-0528CBD5D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442"/>
            <a:ext cx="11146277" cy="4351338"/>
          </a:xfrm>
        </p:spPr>
        <p:txBody>
          <a:bodyPr>
            <a:normAutofit/>
          </a:bodyPr>
          <a:lstStyle/>
          <a:p>
            <a:r>
              <a:rPr lang="ko-KR" altLang="en-US"/>
              <a:t>스타벅스 홈페이지에서 매장 별 정보를 </a:t>
            </a:r>
            <a:r>
              <a:rPr lang="en-US" altLang="ko-KR"/>
              <a:t>					</a:t>
            </a:r>
            <a:r>
              <a:rPr lang="ko-KR" altLang="en-US"/>
              <a:t>크롤링 하는 오픈소스를 활용했다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1100"/>
          </a:p>
          <a:p>
            <a:r>
              <a:rPr lang="ko-KR" altLang="en-US"/>
              <a:t>통계와 크롤링으로 만든 </a:t>
            </a:r>
            <a:r>
              <a:rPr lang="en-US" altLang="ko-KR"/>
              <a:t>csv</a:t>
            </a:r>
            <a:r>
              <a:rPr lang="ko-KR" altLang="en-US"/>
              <a:t>를 변환하여 원하는 값을 도출</a:t>
            </a:r>
            <a:r>
              <a:rPr lang="en-US" altLang="ko-KR"/>
              <a:t> </a:t>
            </a:r>
          </a:p>
          <a:p>
            <a:pPr marL="0" indent="0">
              <a:buNone/>
            </a:pPr>
            <a:r>
              <a:rPr lang="ko-KR" altLang="en-US"/>
              <a:t>  종합적인 데이터는 엑셀로 출력</a:t>
            </a:r>
            <a:r>
              <a:rPr lang="en-US" altLang="ko-KR"/>
              <a:t>, </a:t>
            </a:r>
            <a:r>
              <a:rPr lang="ko-KR" altLang="en-US"/>
              <a:t>궁금했던 데이터는 그래프로 출력</a:t>
            </a:r>
            <a:r>
              <a:rPr lang="en-US" altLang="ko-KR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19BF2-EBDE-4D01-A3DD-2DE76858BDA9}"/>
              </a:ext>
            </a:extLst>
          </p:cNvPr>
          <p:cNvSpPr txBox="1"/>
          <p:nvPr/>
        </p:nvSpPr>
        <p:spPr>
          <a:xfrm>
            <a:off x="838200" y="577844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https://github.com/heojy/Opensource_Datascience.git</a:t>
            </a:r>
          </a:p>
        </p:txBody>
      </p:sp>
    </p:spTree>
    <p:extLst>
      <p:ext uri="{BB962C8B-B14F-4D97-AF65-F5344CB8AC3E}">
        <p14:creationId xmlns:p14="http://schemas.microsoft.com/office/powerpoint/2010/main" val="420451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EC4CB-9A74-47D7-9632-6F13355B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674255"/>
            <a:ext cx="8321964" cy="5763489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b="1" i="0">
                <a:effectLst/>
                <a:latin typeface="Apple SD Gothic Neo"/>
              </a:rPr>
              <a:t>MZ</a:t>
            </a:r>
            <a:r>
              <a:rPr lang="ko-KR" altLang="en-US" sz="3000" b="1" i="0">
                <a:effectLst/>
                <a:latin typeface="Apple SD Gothic Neo"/>
              </a:rPr>
              <a:t>세대</a:t>
            </a:r>
            <a:r>
              <a:rPr lang="en-US" altLang="ko-KR" sz="3000" b="1" i="0">
                <a:effectLst/>
                <a:latin typeface="Apple SD Gothic Neo"/>
              </a:rPr>
              <a:t>, </a:t>
            </a:r>
            <a:r>
              <a:rPr lang="ko-KR" altLang="en-US" sz="3000" b="1" i="0">
                <a:effectLst/>
                <a:latin typeface="Apple SD Gothic Neo"/>
              </a:rPr>
              <a:t>카페 어떻게 이용하나</a:t>
            </a:r>
            <a:r>
              <a:rPr lang="en-US" altLang="ko-KR" sz="3000" b="1" i="0">
                <a:effectLst/>
                <a:latin typeface="Apple SD Gothic Neo"/>
              </a:rPr>
              <a:t>?...                        </a:t>
            </a:r>
            <a:r>
              <a:rPr lang="ko-KR" altLang="en-US" sz="3000" b="1" i="0">
                <a:effectLst/>
                <a:latin typeface="Apple SD Gothic Neo"/>
              </a:rPr>
              <a:t>선호도 </a:t>
            </a:r>
            <a:r>
              <a:rPr lang="en-US" altLang="ko-KR" sz="3000" b="1" i="0">
                <a:effectLst/>
                <a:latin typeface="Apple SD Gothic Neo"/>
              </a:rPr>
              <a:t>1</a:t>
            </a:r>
            <a:r>
              <a:rPr lang="ko-KR" altLang="en-US" sz="3000" b="1" i="0">
                <a:effectLst/>
                <a:latin typeface="Apple SD Gothic Neo"/>
              </a:rPr>
              <a:t>위 스타벅스</a:t>
            </a:r>
            <a:r>
              <a:rPr lang="en-US" altLang="ko-KR" sz="3000" b="1" i="0">
                <a:effectLst/>
                <a:latin typeface="Apple SD Gothic Neo"/>
              </a:rPr>
              <a:t>, </a:t>
            </a:r>
            <a:r>
              <a:rPr lang="ko-KR" altLang="en-US" sz="3000" b="1" i="0">
                <a:effectLst/>
                <a:latin typeface="Apple SD Gothic Neo"/>
              </a:rPr>
              <a:t>디저트는 투썸플레이스</a:t>
            </a:r>
            <a:endParaRPr lang="en-US" altLang="ko-KR" sz="3000" b="1" i="0">
              <a:effectLst/>
              <a:latin typeface="Apple SD Gothic Neo"/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ko-KR" altLang="en-US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출처 </a:t>
            </a:r>
            <a:r>
              <a:rPr lang="en-US" altLang="ko-KR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- </a:t>
            </a:r>
            <a:r>
              <a:rPr lang="ko-KR" altLang="en-US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대학내일</a:t>
            </a:r>
            <a:r>
              <a:rPr lang="en-US" altLang="ko-KR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20</a:t>
            </a:r>
            <a:r>
              <a:rPr lang="ko-KR" altLang="en-US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대연구소</a:t>
            </a:r>
            <a:r>
              <a:rPr lang="en-US" altLang="ko-KR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, 'MZ</a:t>
            </a:r>
            <a:r>
              <a:rPr lang="ko-KR" altLang="en-US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세대 카페 이용 행태 조사</a:t>
            </a:r>
            <a:r>
              <a:rPr lang="en-US" altLang="ko-KR" sz="16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ple SD Gothic Neo"/>
              </a:rPr>
              <a:t>’</a:t>
            </a:r>
            <a:br>
              <a:rPr lang="ko-KR" altLang="en-US" sz="2000"/>
            </a:br>
            <a:endParaRPr lang="en-US" altLang="ko-KR" sz="2000"/>
          </a:p>
          <a:p>
            <a:pPr>
              <a:lnSpc>
                <a:spcPct val="150000"/>
              </a:lnSpc>
            </a:pPr>
            <a:r>
              <a:rPr lang="en-US" altLang="ko-KR" sz="2000"/>
              <a:t>2030 </a:t>
            </a:r>
            <a:r>
              <a:rPr lang="ko-KR" altLang="en-US" sz="2000"/>
              <a:t>젊은 층에서 특히 스타벅스 선호도가 높음 </a:t>
            </a:r>
            <a:r>
              <a:rPr lang="en-US" altLang="ko-KR" sz="2000"/>
              <a:t>			– </a:t>
            </a:r>
            <a:r>
              <a:rPr lang="ko-KR" altLang="en-US" sz="2000"/>
              <a:t>주변에 많고 편해서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/>
              <a:t>이때문에 지하철역 또는 철도역의 인근 지역이라는 뜻인 </a:t>
            </a:r>
            <a:r>
              <a:rPr lang="en-US" altLang="ko-KR" sz="2000"/>
              <a:t>‘</a:t>
            </a:r>
            <a:r>
              <a:rPr lang="ko-KR" altLang="en-US" sz="2000"/>
              <a:t>역세권</a:t>
            </a:r>
            <a:r>
              <a:rPr lang="en-US" altLang="ko-KR" sz="2000"/>
              <a:t>’</a:t>
            </a:r>
            <a:r>
              <a:rPr lang="ko-KR" altLang="en-US" sz="2000"/>
              <a:t>에서 착안한 스타벅스 인근 지역 </a:t>
            </a:r>
            <a:r>
              <a:rPr lang="en-US" altLang="ko-KR" sz="2000"/>
              <a:t>‘</a:t>
            </a:r>
            <a:r>
              <a:rPr lang="ko-KR" altLang="en-US" sz="2000"/>
              <a:t>스세권</a:t>
            </a:r>
            <a:r>
              <a:rPr lang="en-US" altLang="ko-KR" sz="2000"/>
              <a:t>’ </a:t>
            </a:r>
            <a:r>
              <a:rPr lang="ko-KR" altLang="en-US" sz="2000"/>
              <a:t>등의 용어가 만들어지기도 함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/>
              <a:t>장사가 잘되는 지역에 몰려있음</a:t>
            </a:r>
            <a:endParaRPr lang="en-US" altLang="ko-KR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165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8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엄마들은 왜 스타벅스에 오는가?">
            <a:extLst>
              <a:ext uri="{FF2B5EF4-FFF2-40B4-BE49-F238E27FC236}">
                <a16:creationId xmlns:a16="http://schemas.microsoft.com/office/drawing/2014/main" id="{41465038-6467-4B5E-875D-FC7F91F0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152"/>
          <a:stretch/>
        </p:blipFill>
        <p:spPr bwMode="auto"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1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54A6D-4EEF-42AC-B0C3-40398C2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325695" cy="43939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/>
              <a:t>거리를 몇분만 걸어도 스타벅스를 여러 개 볼수있다는 강남</a:t>
            </a:r>
            <a:r>
              <a:rPr lang="en-US" altLang="ko-KR" sz="2000"/>
              <a:t>.</a:t>
            </a:r>
          </a:p>
          <a:p>
            <a:pPr marL="0" indent="0">
              <a:buNone/>
            </a:pPr>
            <a:r>
              <a:rPr lang="ko-KR" altLang="en-US" sz="2000"/>
              <a:t>서울 강남구</a:t>
            </a:r>
            <a:r>
              <a:rPr lang="en-US" altLang="ko-KR" sz="2000"/>
              <a:t>+</a:t>
            </a:r>
            <a:r>
              <a:rPr lang="ko-KR" altLang="en-US" sz="2000"/>
              <a:t>서초구에만 </a:t>
            </a:r>
            <a:r>
              <a:rPr lang="en-US" altLang="ko-KR" sz="2000"/>
              <a:t>134</a:t>
            </a:r>
            <a:r>
              <a:rPr lang="ko-KR" altLang="en-US" sz="2000"/>
              <a:t>개의 스타벅스가 있다</a:t>
            </a:r>
            <a:r>
              <a:rPr lang="en-US" altLang="ko-KR" sz="2000"/>
              <a:t>.</a:t>
            </a:r>
          </a:p>
          <a:p>
            <a:pPr marL="0" indent="0">
              <a:buNone/>
            </a:pPr>
            <a:r>
              <a:rPr lang="ko-KR" altLang="en-US" sz="2000"/>
              <a:t> 그 밀집도를 보여주는 예시로</a:t>
            </a:r>
            <a:r>
              <a:rPr lang="en-US" altLang="ko-KR" sz="2000"/>
              <a:t>,      </a:t>
            </a:r>
            <a:r>
              <a:rPr lang="ko-KR" altLang="en-US" sz="2000"/>
              <a:t>스타벅스 역삼역점에서           </a:t>
            </a:r>
            <a:r>
              <a:rPr lang="en-US" altLang="ko-KR" sz="2000"/>
              <a:t>120m</a:t>
            </a:r>
            <a:r>
              <a:rPr lang="ko-KR" altLang="en-US" sz="2000"/>
              <a:t>거리에 아크플레이스점이</a:t>
            </a:r>
            <a:r>
              <a:rPr lang="en-US" altLang="ko-KR" sz="2000"/>
              <a:t>, 200m</a:t>
            </a:r>
            <a:r>
              <a:rPr lang="ko-KR" altLang="en-US" sz="2000"/>
              <a:t>거리에 역삼포스코점이 있다</a:t>
            </a:r>
            <a:r>
              <a:rPr lang="en-US" altLang="ko-KR" sz="2000"/>
              <a:t>. </a:t>
            </a:r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r>
              <a:rPr lang="ko-KR" altLang="en-US" sz="2000"/>
              <a:t>한국에 모든 스타벅스는              서울에 몰려 있는 것 일까</a:t>
            </a:r>
            <a:r>
              <a:rPr lang="en-US" altLang="ko-KR" sz="2000"/>
              <a:t>?</a:t>
            </a:r>
          </a:p>
          <a:p>
            <a:endParaRPr lang="ko-KR" altLang="en-US" sz="20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3BA6586-F1B3-4F97-A540-7283DD014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881"/>
          <a:stretch/>
        </p:blipFill>
        <p:spPr>
          <a:xfrm>
            <a:off x="5295320" y="1823131"/>
            <a:ext cx="6253212" cy="428159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07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CFCD5B4D-9C44-474B-A49B-73D8A966A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altLang="ko-KR" sz="2000">
                <a:hlinkClick r:id="rId2"/>
              </a:rPr>
              <a:t>https://github.com/yoonbw-gihub/crawling.git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400" b="0" i="0" u="none" strike="noStrike">
                <a:effectLst/>
                <a:latin typeface="-apple-system"/>
                <a:hlinkClick r:id="rId3" tooltip="starbucks.py"/>
              </a:rPr>
              <a:t>starbucks.py</a:t>
            </a:r>
            <a:endParaRPr lang="en-US" altLang="ko-KR" sz="2400" b="0" i="0" u="none" strike="noStrike">
              <a:effectLst/>
              <a:latin typeface="-apple-system"/>
            </a:endParaRPr>
          </a:p>
          <a:p>
            <a:endParaRPr lang="en-US" altLang="ko-KR" sz="2000"/>
          </a:p>
          <a:p>
            <a:r>
              <a:rPr lang="ko-KR" altLang="en-US" sz="2000"/>
              <a:t>스타벅스 공식 홈페이지에서 </a:t>
            </a:r>
            <a:r>
              <a:rPr lang="en-US" altLang="ko-KR" sz="2000"/>
              <a:t>					</a:t>
            </a:r>
          </a:p>
          <a:p>
            <a:pPr marL="0" indent="0">
              <a:buNone/>
            </a:pPr>
            <a:r>
              <a:rPr lang="en-US" altLang="ko-KR" sz="2000"/>
              <a:t>  </a:t>
            </a:r>
            <a:r>
              <a:rPr lang="ko-KR" altLang="en-US" sz="2000"/>
              <a:t>매장 분포 정보를 크롤링 하여 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</a:t>
            </a:r>
            <a:r>
              <a:rPr lang="ko-KR" altLang="en-US" sz="2000"/>
              <a:t>다음과 같은 </a:t>
            </a:r>
            <a:r>
              <a:rPr lang="en-US" altLang="ko-KR" sz="2000"/>
              <a:t>csv </a:t>
            </a:r>
            <a:r>
              <a:rPr lang="ko-KR" altLang="en-US" sz="2000"/>
              <a:t>파일로 만들 수 있는 코드 </a:t>
            </a: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E1EB8-6118-480D-9E60-6B1453B3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363" y="581436"/>
            <a:ext cx="4552950" cy="36099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5ACCEA-42F5-4EDD-BCFA-09937848E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955" r="2449"/>
          <a:stretch/>
        </p:blipFill>
        <p:spPr>
          <a:xfrm>
            <a:off x="6755688" y="4488124"/>
            <a:ext cx="4552950" cy="2017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7487F-C87F-47A6-9EA6-D9A11D6C0BDF}"/>
              </a:ext>
            </a:extLst>
          </p:cNvPr>
          <p:cNvSpPr txBox="1"/>
          <p:nvPr/>
        </p:nvSpPr>
        <p:spPr>
          <a:xfrm>
            <a:off x="8877299" y="4075690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0C604-B099-4B39-8791-8B7A043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2C893-6019-41F8-993B-2226D316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20211214112617">
            <a:hlinkClick r:id="" action="ppaction://media"/>
            <a:extLst>
              <a:ext uri="{FF2B5EF4-FFF2-40B4-BE49-F238E27FC236}">
                <a16:creationId xmlns:a16="http://schemas.microsoft.com/office/drawing/2014/main" id="{30788C80-027E-423A-A32E-AEF33F10B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9056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29C59-D3A2-483F-A99F-5CC106DB1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endParaRPr lang="ko-KR" altLang="en-US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26D975F-F6F1-4496-81B2-F8F51284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38" y="2827891"/>
            <a:ext cx="3047033" cy="2304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A5B026-D144-4BB8-BC87-4A796CC19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479" y="1779204"/>
            <a:ext cx="2167073" cy="43656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56CF94-93E6-4C9B-A333-F3A97DED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1457471"/>
            <a:ext cx="3871976" cy="5000616"/>
          </a:xfrm>
          <a:prstGeom prst="rect">
            <a:avLst/>
          </a:prstGeom>
        </p:spPr>
      </p:pic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91E6072E-9B7F-4648-9B26-1E22762A9144}"/>
              </a:ext>
            </a:extLst>
          </p:cNvPr>
          <p:cNvSpPr/>
          <p:nvPr/>
        </p:nvSpPr>
        <p:spPr>
          <a:xfrm>
            <a:off x="4727643" y="3813243"/>
            <a:ext cx="298357" cy="41828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178ED71-4AE5-47F3-ACF4-AE655236ED9D}"/>
              </a:ext>
            </a:extLst>
          </p:cNvPr>
          <p:cNvSpPr/>
          <p:nvPr/>
        </p:nvSpPr>
        <p:spPr>
          <a:xfrm>
            <a:off x="8427137" y="3813243"/>
            <a:ext cx="298357" cy="41828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6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FAE9F54-6168-4119-AF7D-C0A31BC8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23" y="793468"/>
            <a:ext cx="5630873" cy="5516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663CC9-3925-4097-8A90-5E7E8C3F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701" y="793468"/>
            <a:ext cx="2073221" cy="55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D9FEEB4-8D5F-496B-8E76-ABB8D0AA3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7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8C8D3DE-6A17-4FE2-B369-22824651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ko-KR" altLang="en-US" sz="360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55CBA8-EE25-40C9-9AF8-02FE67BA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82981"/>
            <a:ext cx="11054049" cy="4393982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9" name="Isosceles Triangle 20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16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321</Words>
  <Application>Microsoft Office PowerPoint</Application>
  <PresentationFormat>와이드스크린</PresentationFormat>
  <Paragraphs>43</Paragraphs>
  <Slides>12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Apple SD Gothic Neo</vt:lpstr>
      <vt:lpstr>-apple-system</vt:lpstr>
      <vt:lpstr>맑은 고딕</vt:lpstr>
      <vt:lpstr>Arial</vt:lpstr>
      <vt:lpstr>Calibri</vt:lpstr>
      <vt:lpstr>Office 테마</vt:lpstr>
      <vt:lpstr>스타벅스 매장의 개수와 소득/인구수 사이의 관계성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</vt:lpstr>
      <vt:lpstr>궁금하던 데이터를 시각화</vt:lpstr>
      <vt:lpstr>결과 분석</vt:lpstr>
      <vt:lpstr>고찰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스타벅스 매장의 개수와 소득/인구수 사이의 관계성</dc:title>
  <dc:creator>허주영</dc:creator>
  <cp:lastModifiedBy>허주영</cp:lastModifiedBy>
  <cp:revision>9</cp:revision>
  <dcterms:created xsi:type="dcterms:W3CDTF">2021-12-11T12:50:23Z</dcterms:created>
  <dcterms:modified xsi:type="dcterms:W3CDTF">2021-12-14T02:43:59Z</dcterms:modified>
</cp:coreProperties>
</file>